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57" r:id="rId44"/>
    <p:sldId id="358" r:id="rId45"/>
    <p:sldId id="299" r:id="rId46"/>
    <p:sldId id="300" r:id="rId47"/>
    <p:sldId id="359" r:id="rId48"/>
    <p:sldId id="301" r:id="rId49"/>
    <p:sldId id="302" r:id="rId50"/>
    <p:sldId id="303" r:id="rId51"/>
    <p:sldId id="304" r:id="rId52"/>
    <p:sldId id="360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</p:sldIdLst>
  <p:sldSz cx="6858000" cy="9144000" type="screen4x3"/>
  <p:notesSz cx="6858000" cy="9144000"/>
  <p:custDataLst>
    <p:tags r:id="rId10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krLMJOdLdOsCrxn22WbK6A==" hashData="N4gLDl5h3gGQvyqeT/otEhcRkFM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>
      <p:cViewPr>
        <p:scale>
          <a:sx n="70" d="100"/>
          <a:sy n="70" d="100"/>
        </p:scale>
        <p:origin x="-1878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3DED3-A528-4C06-9656-8C25DD99B5F4}" type="datetimeFigureOut">
              <a:rPr lang="en-US" smtClean="0"/>
              <a:pPr/>
              <a:t>12/5/2014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C3E2-3AB6-4B02-B59B-6BE89399B8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4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994400"/>
            <a:ext cx="4800600" cy="2336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A9DD-AE89-4B75-A3C0-B74071602BB1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F332-00FE-4948-8E8C-2C5686DE67D6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631E-BAAB-4050-BA64-CA8B1DC8148D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3EC2B-F737-477C-8483-ABD6F7802952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94425-7A40-47D9-B548-81DE47397C8F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919C-1B08-4EEF-A19B-D0EDCD9D154B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0CAD-E399-4FE4-A54B-D6FBCCD4D4B1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59D8-1884-4643-B745-7812621AE4EC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E093F-C75B-4CD2-AC00-3D568EE4F1B8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5121-6ECA-413F-B7B6-EB8A15CA05A8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4280-AE5E-40E9-938E-B4052D1F3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44549"/>
            <a:ext cx="6248400" cy="755651"/>
          </a:xfrm>
        </p:spPr>
        <p:txBody>
          <a:bodyPr anchor="b">
            <a:no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1752600"/>
            <a:ext cx="45720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918451"/>
            <a:ext cx="6400800" cy="1073149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rgbClr val="FFFF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033B-83AE-4F9D-8884-1D82AACABA3D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95800" y="8475134"/>
            <a:ext cx="2171700" cy="4868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14600" y="228600"/>
            <a:ext cx="1600200" cy="486833"/>
          </a:xfrm>
        </p:spPr>
        <p:txBody>
          <a:bodyPr/>
          <a:lstStyle>
            <a:lvl1pPr>
              <a:defRPr sz="1800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914400"/>
            <a:ext cx="6172200" cy="97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EDBFC-C9A7-4043-9E51-B6660D797291}" type="datetime1">
              <a:rPr lang="en-US" smtClean="0"/>
              <a:pPr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150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0800" y="35136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429000"/>
            <a:ext cx="5829300" cy="1960033"/>
          </a:xfrm>
        </p:spPr>
        <p:txBody>
          <a:bodyPr/>
          <a:lstStyle/>
          <a:p>
            <a:r>
              <a:rPr lang="en-US" dirty="0" smtClean="0"/>
              <a:t>HÌNH ẢNH XQ LỒNG NGỰC MINH HỌA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7518400"/>
            <a:ext cx="5638800" cy="1168400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BS </a:t>
            </a: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Khắc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endParaRPr lang="en-US" dirty="0" smtClean="0"/>
          </a:p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err="1" smtClean="0"/>
              <a:t>hấp</a:t>
            </a:r>
            <a:r>
              <a:rPr lang="en-US" smtClean="0"/>
              <a:t> </a:t>
            </a:r>
            <a:endParaRPr lang="en-US" smtClean="0"/>
          </a:p>
          <a:p>
            <a:r>
              <a:rPr lang="en-US" smtClean="0"/>
              <a:t>Trường ĐH Y Dược HCM</a:t>
            </a:r>
            <a:endParaRPr lang="en-US" dirty="0" smtClean="0"/>
          </a:p>
        </p:txBody>
      </p:sp>
      <p:pic>
        <p:nvPicPr>
          <p:cNvPr id="4" name="Picture 4" descr="D:\DOCUMENT\CÔNG VĂN ĐẾN\11-04-2007-4081-log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1038" y="0"/>
            <a:ext cx="1096962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9087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80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+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. T/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lâu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TKMP (P) + XƠ PHỔI TIẾN TRIỂN / SILICOSIS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2471" r="247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U TRUNG THẤT SAU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60757"/>
            <a:ext cx="5952670" cy="593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399" y="1752600"/>
            <a:ext cx="5967731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21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 </a:t>
            </a:r>
            <a:r>
              <a:rPr lang="en-US" dirty="0" err="1" smtClean="0"/>
              <a:t>tím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543800"/>
            <a:ext cx="6400800" cy="1073149"/>
          </a:xfrm>
        </p:spPr>
        <p:txBody>
          <a:bodyPr/>
          <a:lstStyle/>
          <a:p>
            <a:r>
              <a:rPr lang="en-US" dirty="0" smtClean="0"/>
              <a:t>HỘI CHỨNG EISENMENGER DO CÒN ỐNG ĐỘNG MẠCH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0"/>
            <a:ext cx="628231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00400"/>
            <a:ext cx="626895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TỤ MỠ TRUNG THẤT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04781"/>
            <a:ext cx="5413806" cy="599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202113"/>
            <a:ext cx="5430285" cy="349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40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, </a:t>
            </a:r>
            <a:r>
              <a:rPr lang="en-US" dirty="0" err="1" smtClean="0"/>
              <a:t>chụp</a:t>
            </a:r>
            <a:r>
              <a:rPr lang="en-US" dirty="0" smtClean="0"/>
              <a:t> X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HẠCH LYMPHO RỐN PHỔI HAI BÊN DO SARCOIDOSIS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3588" r="358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60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ngột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dội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PHÌNH BÓC TÁCH QUAI ĐỘNG MẠCH CHỦ NGỰC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2584" r="1258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38377"/>
            <a:ext cx="4572000" cy="295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5549"/>
            <a:ext cx="6248400" cy="755651"/>
          </a:xfrm>
        </p:spPr>
        <p:txBody>
          <a:bodyPr/>
          <a:lstStyle/>
          <a:p>
            <a:r>
              <a:rPr lang="en-US" dirty="0" smtClean="0"/>
              <a:t>Nam 80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COPD,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thượng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ngột</a:t>
            </a:r>
            <a:r>
              <a:rPr lang="en-US" dirty="0" smtClean="0"/>
              <a:t> +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. KMĐM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toan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THỦNG DẠ DÀY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346" r="4346"/>
          <a:stretch>
            <a:fillRect/>
          </a:stretch>
        </p:blipFill>
        <p:spPr bwMode="auto">
          <a:xfrm>
            <a:off x="1143000" y="2133600"/>
            <a:ext cx="4572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75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nhồi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,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3447" r="344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t="3656" b="3656"/>
          <a:stretch>
            <a:fillRect/>
          </a:stretch>
        </p:blipFill>
        <p:spPr bwMode="auto">
          <a:xfrm>
            <a:off x="1143000" y="1752600"/>
            <a:ext cx="4572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304800" y="7848600"/>
            <a:ext cx="6400800" cy="1073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PHÌNH VÁCH THẤT ĐÃ CALCI HÓA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60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,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,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đêm</a:t>
            </a:r>
            <a:r>
              <a:rPr lang="en-US" dirty="0" smtClean="0"/>
              <a:t>,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SUY TIM + TDMP HAI BÊN VÀ RÃNH LIÊN THÙY BÉ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354" b="35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60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,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,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đêm</a:t>
            </a:r>
            <a:r>
              <a:rPr lang="en-US" dirty="0" smtClean="0"/>
              <a:t>,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SAU KHI ĐIỀU TRỊ SUY TIM CÓ KẾT HỢP LỢI TIỂU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2369" b="2369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30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ngột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766051"/>
            <a:ext cx="6400800" cy="1073149"/>
          </a:xfrm>
        </p:spPr>
        <p:txBody>
          <a:bodyPr/>
          <a:lstStyle/>
          <a:p>
            <a:r>
              <a:rPr lang="en-US" dirty="0" smtClean="0"/>
              <a:t>TRÀN KHÍ TRUNG THẤT + TRÀN KHÍ DƯỚI 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752600"/>
            <a:ext cx="6248400" cy="575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80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lao</a:t>
            </a:r>
            <a:r>
              <a:rPr lang="en-US" dirty="0" smtClean="0"/>
              <a:t>, ho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U NẤM THÙY TRÊN PHỔI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119" b="119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68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mũi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689851"/>
            <a:ext cx="6400800" cy="1073149"/>
          </a:xfrm>
        </p:spPr>
        <p:txBody>
          <a:bodyPr/>
          <a:lstStyle/>
          <a:p>
            <a:r>
              <a:rPr lang="en-US" dirty="0" smtClean="0"/>
              <a:t>GIÃN MAO MẠCH +DỊ DẠNG ĐỘNG – TĨNH MẠCH PHỔI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641933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777900"/>
            <a:ext cx="6431405" cy="4445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35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sốt</a:t>
            </a:r>
            <a:r>
              <a:rPr lang="en-US" dirty="0" smtClean="0"/>
              <a:t>,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mủ</a:t>
            </a:r>
            <a:r>
              <a:rPr lang="en-US" dirty="0" smtClean="0"/>
              <a:t> 1 </a:t>
            </a:r>
            <a:r>
              <a:rPr lang="en-US" dirty="0" err="1" smtClean="0"/>
              <a:t>tuần</a:t>
            </a:r>
            <a:r>
              <a:rPr lang="en-US" dirty="0" smtClean="0"/>
              <a:t> nay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VIÊM PHỔI THÙY DƯỚI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7091" r="709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80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hút</a:t>
            </a:r>
            <a:r>
              <a:rPr lang="en-US" dirty="0" smtClean="0"/>
              <a:t> 100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lá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KHÍ PHẾ THỦNG / BỆNH PHỔI TẮC NGHẼN MẠN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482" b="48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19200"/>
            <a:ext cx="6248400" cy="755651"/>
          </a:xfrm>
        </p:spPr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55 </a:t>
            </a:r>
            <a:r>
              <a:rPr lang="en-US" dirty="0" err="1" smtClean="0"/>
              <a:t>tuổi</a:t>
            </a:r>
            <a:r>
              <a:rPr lang="en-US" dirty="0" smtClean="0"/>
              <a:t>, K </a:t>
            </a:r>
            <a:r>
              <a:rPr lang="en-US" dirty="0" err="1" smtClean="0"/>
              <a:t>vú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,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choáng</a:t>
            </a:r>
            <a:r>
              <a:rPr lang="en-US" dirty="0" smtClean="0"/>
              <a:t>,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tĩnh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cổ</a:t>
            </a:r>
            <a:r>
              <a:rPr lang="en-US" dirty="0" smtClean="0"/>
              <a:t> </a:t>
            </a:r>
            <a:r>
              <a:rPr lang="en-US" dirty="0" err="1" smtClean="0"/>
              <a:t>nổi</a:t>
            </a:r>
            <a:r>
              <a:rPr lang="en-US" dirty="0" smtClean="0"/>
              <a:t>, </a:t>
            </a:r>
            <a:r>
              <a:rPr lang="en-US" dirty="0" err="1" smtClean="0"/>
              <a:t>tiếng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mờ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772400"/>
            <a:ext cx="6400800" cy="1073149"/>
          </a:xfrm>
        </p:spPr>
        <p:txBody>
          <a:bodyPr/>
          <a:lstStyle/>
          <a:p>
            <a:r>
              <a:rPr lang="en-US" dirty="0" smtClean="0"/>
              <a:t>CHÈN ÉP TIM DO TRÀN DỊCH MÀNG NGOÀI TIM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187" y="2209800"/>
            <a:ext cx="633002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65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,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đêm</a:t>
            </a:r>
            <a:r>
              <a:rPr lang="en-US" dirty="0" smtClean="0"/>
              <a:t>,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SUY TIM GIAI ĐOẠN CUỐI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165" r="416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75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, </a:t>
            </a:r>
            <a:r>
              <a:rPr lang="en-US" dirty="0" err="1" smtClean="0"/>
              <a:t>bệnh</a:t>
            </a:r>
            <a:r>
              <a:rPr lang="en-US" dirty="0" smtClean="0"/>
              <a:t> 2 </a:t>
            </a:r>
            <a:r>
              <a:rPr lang="en-US" dirty="0" err="1" smtClean="0"/>
              <a:t>tuần</a:t>
            </a:r>
            <a:r>
              <a:rPr lang="en-US" dirty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sốt</a:t>
            </a:r>
            <a:r>
              <a:rPr lang="en-US" dirty="0" smtClean="0"/>
              <a:t>, ho,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mủ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VIÊM PHỔI NẶNG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632" y="2057400"/>
            <a:ext cx="634794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30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, ho,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4 </a:t>
            </a:r>
            <a:r>
              <a:rPr lang="en-US" dirty="0" err="1" smtClean="0"/>
              <a:t>tháng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VIÊM PHỔI MÔ KẼ DO PNEUMOCYSTIS CARINII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1843" b="184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01749"/>
            <a:ext cx="6248400" cy="755651"/>
          </a:xfrm>
        </p:spPr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40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hút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lá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hen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U KHÍ QUẢN + HẠCH RỐN PHỔI HAI BÊN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3174" r="3174"/>
          <a:stretch>
            <a:fillRect/>
          </a:stretch>
        </p:blipFill>
        <p:spPr bwMode="auto">
          <a:xfrm>
            <a:off x="1143000" y="2133600"/>
            <a:ext cx="4572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0106" y="5146675"/>
            <a:ext cx="2844894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65 </a:t>
            </a:r>
            <a:r>
              <a:rPr lang="en-US" dirty="0" err="1" smtClean="0"/>
              <a:t>tuổi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hít</a:t>
            </a:r>
            <a:r>
              <a:rPr lang="en-US" dirty="0" smtClean="0"/>
              <a:t>, </a:t>
            </a:r>
            <a:r>
              <a:rPr lang="en-US" dirty="0" err="1" smtClean="0"/>
              <a:t>chụp</a:t>
            </a:r>
            <a:r>
              <a:rPr lang="en-US" dirty="0" smtClean="0"/>
              <a:t> XQ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qui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279" r="279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ĐẦU NỘI KHÍ QUẢN XUỐNG QUÁ SÂU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53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chụp</a:t>
            </a:r>
            <a:r>
              <a:rPr lang="en-US" dirty="0" smtClean="0"/>
              <a:t> XQ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sonde</a:t>
            </a:r>
            <a:r>
              <a:rPr lang="en-US" dirty="0" smtClean="0"/>
              <a:t> </a:t>
            </a:r>
            <a:r>
              <a:rPr lang="en-US" dirty="0" err="1" smtClean="0"/>
              <a:t>tĩnh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đòn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ĐẦU SONDE SAI CHỖ &amp; TỤ MÁU CỔ + TRUNG THẤT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905" r="490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73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mổ</a:t>
            </a:r>
            <a:r>
              <a:rPr lang="en-US" dirty="0" smtClean="0"/>
              <a:t> </a:t>
            </a:r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SAU CẮT PHỔI TRÁI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5489" r="5489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53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vướng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2251"/>
            <a:ext cx="6400800" cy="1073149"/>
          </a:xfrm>
        </p:spPr>
        <p:txBody>
          <a:bodyPr/>
          <a:lstStyle/>
          <a:p>
            <a:r>
              <a:rPr lang="en-US" dirty="0" smtClean="0"/>
              <a:t>XẸP PHỔI TRÁI DO U BÍT TẮC PHẾ QUẢN GỐC TRÁI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8834" r="883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3109913" cy="29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25 </a:t>
            </a:r>
            <a:r>
              <a:rPr lang="en-US" dirty="0" err="1" smtClean="0"/>
              <a:t>tuổi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ngột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 nay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TRÀN KHÍ MÀNG PHỔI (T)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881" r="188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72,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nhức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" y="7848600"/>
            <a:ext cx="6705600" cy="1073149"/>
          </a:xfrm>
        </p:spPr>
        <p:txBody>
          <a:bodyPr/>
          <a:lstStyle/>
          <a:p>
            <a:r>
              <a:rPr lang="en-US" dirty="0" smtClean="0"/>
              <a:t>DI CĂN XƯƠNG + VIÊM PHỔI HÍT THÙY DƯỚI PHỔI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2571" r="257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74 </a:t>
            </a:r>
            <a:r>
              <a:rPr lang="en-US" dirty="0" err="1" smtClean="0"/>
              <a:t>tuổi</a:t>
            </a:r>
            <a:r>
              <a:rPr lang="en-US" dirty="0" smtClean="0"/>
              <a:t>,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vướng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766051"/>
            <a:ext cx="6400800" cy="1073149"/>
          </a:xfrm>
        </p:spPr>
        <p:txBody>
          <a:bodyPr/>
          <a:lstStyle/>
          <a:p>
            <a:r>
              <a:rPr lang="en-US" dirty="0" smtClean="0"/>
              <a:t>XẸP THÙY TRÊN PHỔI PHẢI (DẤU GOLDEN 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05000"/>
            <a:ext cx="6172200" cy="556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, </a:t>
            </a:r>
            <a:r>
              <a:rPr lang="en-US" dirty="0" err="1" smtClean="0"/>
              <a:t>đái</a:t>
            </a:r>
            <a:r>
              <a:rPr lang="en-US" dirty="0" smtClean="0"/>
              <a:t> </a:t>
            </a:r>
            <a:r>
              <a:rPr lang="en-US" dirty="0" err="1" smtClean="0"/>
              <a:t>tháo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, </a:t>
            </a:r>
            <a:r>
              <a:rPr lang="en-US" dirty="0" err="1" smtClean="0"/>
              <a:t>sốt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LAO KÊ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2286000"/>
            <a:ext cx="6342717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25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mệt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mấy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qua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7772400"/>
            <a:ext cx="6400800" cy="1073149"/>
          </a:xfrm>
        </p:spPr>
        <p:txBody>
          <a:bodyPr/>
          <a:lstStyle/>
          <a:p>
            <a:r>
              <a:rPr lang="en-US" dirty="0" smtClean="0"/>
              <a:t>TĂNG ÁP ĐỘNG MẠCH PHỔI NGUYÊN PHÁT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206" y="1981200"/>
            <a:ext cx="5881594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tai </a:t>
            </a:r>
            <a:r>
              <a:rPr lang="en-US" dirty="0" err="1" smtClean="0"/>
              <a:t>nạn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tông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dội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RÁCH ĐỘNG MẠCH CHỦ - GÃY XƯƠNG SƯỜN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085" r="408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GIÃN PHẾ QUẢN THÙY DƯỚI HAI BÊN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8862" r="886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9682" y="4592637"/>
            <a:ext cx="4641518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hút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lá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NỐT ĐƠN ĐỘC THÙY TRÊN PHỔI TRÁI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7752" r="775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1" y="4503787"/>
            <a:ext cx="4581874" cy="31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hạch</a:t>
            </a:r>
            <a:r>
              <a:rPr lang="en-US" dirty="0" smtClean="0"/>
              <a:t> </a:t>
            </a:r>
            <a:r>
              <a:rPr lang="en-US" dirty="0" err="1" smtClean="0"/>
              <a:t>cổ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HẠCH TRUNG THẤT LỚN DO UNG THƯ HẠCH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6384" r="638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6248400" cy="755651"/>
          </a:xfrm>
        </p:spPr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" y="7848600"/>
            <a:ext cx="6705600" cy="1073149"/>
          </a:xfrm>
        </p:spPr>
        <p:txBody>
          <a:bodyPr/>
          <a:lstStyle/>
          <a:p>
            <a:r>
              <a:rPr lang="en-US" dirty="0" smtClean="0"/>
              <a:t>MẢNG CALCI HÓA MÀNG PHỔI HAI BÊN DO ABESTOS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6556" r="655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55020"/>
            <a:ext cx="4572000" cy="2941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5549"/>
            <a:ext cx="6248400" cy="755651"/>
          </a:xfrm>
        </p:spPr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liệt</a:t>
            </a:r>
            <a:r>
              <a:rPr lang="en-US" dirty="0" smtClean="0"/>
              <a:t> </a:t>
            </a:r>
            <a:r>
              <a:rPr lang="en-US" dirty="0" err="1" smtClean="0"/>
              <a:t>giường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TBMMN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nay,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,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, </a:t>
            </a:r>
            <a:r>
              <a:rPr lang="en-US" dirty="0" err="1" smtClean="0"/>
              <a:t>tụt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NHỒI MÁU PHỔI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171701"/>
            <a:ext cx="5867399" cy="544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1" y="3587750"/>
            <a:ext cx="5865348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70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,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kịch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đêm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SUY TIM TRÁI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362200"/>
            <a:ext cx="6248400" cy="4909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44549"/>
            <a:ext cx="6248400" cy="527051"/>
          </a:xfrm>
        </p:spPr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766051"/>
            <a:ext cx="6400800" cy="1073149"/>
          </a:xfrm>
        </p:spPr>
        <p:txBody>
          <a:bodyPr/>
          <a:lstStyle/>
          <a:p>
            <a:r>
              <a:rPr lang="en-US" dirty="0" smtClean="0"/>
              <a:t>CỘT SỐNG “CÂY TRE” DO VIÊM DÍNH CỘT SỐNG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962" r="4962"/>
          <a:stretch>
            <a:fillRect/>
          </a:stretch>
        </p:blipFill>
        <p:spPr bwMode="auto">
          <a:xfrm>
            <a:off x="1143000" y="1600200"/>
            <a:ext cx="4572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11924"/>
            <a:ext cx="3581400" cy="593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hút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lá</a:t>
            </a:r>
            <a:r>
              <a:rPr lang="en-US" dirty="0" smtClean="0"/>
              <a:t>, ho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U KHÍ – PHẾ QUẢN GÂY TDMP + XẸP PHỔI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893345"/>
            <a:ext cx="6248400" cy="5802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sốt</a:t>
            </a:r>
            <a:r>
              <a:rPr lang="en-US" dirty="0" smtClean="0"/>
              <a:t>,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2 </a:t>
            </a:r>
            <a:r>
              <a:rPr lang="en-US" dirty="0" err="1" smtClean="0"/>
              <a:t>tuần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TDMP TRÁI LƯỢNG LỚN DO MỦ MÀNG PHỔI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738519"/>
            <a:ext cx="6248400" cy="59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389109"/>
            <a:ext cx="6257191" cy="431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01749"/>
            <a:ext cx="6248400" cy="755651"/>
          </a:xfrm>
        </p:spPr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dai</a:t>
            </a:r>
            <a:r>
              <a:rPr lang="en-US" dirty="0" smtClean="0"/>
              <a:t> </a:t>
            </a:r>
            <a:r>
              <a:rPr lang="en-US" dirty="0" err="1" smtClean="0"/>
              <a:t>dẳng</a:t>
            </a:r>
            <a:r>
              <a:rPr lang="en-US" dirty="0" smtClean="0"/>
              <a:t>,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/>
              <a:t>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tháng</a:t>
            </a:r>
            <a:r>
              <a:rPr lang="en-US" dirty="0" smtClean="0"/>
              <a:t> nay,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thợ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tàu</a:t>
            </a:r>
            <a:r>
              <a:rPr lang="en-US" dirty="0" smtClean="0"/>
              <a:t> </a:t>
            </a:r>
            <a:r>
              <a:rPr lang="en-US" dirty="0" err="1" smtClean="0"/>
              <a:t>thủy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MESOTHELIOMA MÀNG PHỔI (T)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5059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2615" r="2615"/>
          <a:stretch>
            <a:fillRect/>
          </a:stretch>
        </p:blipFill>
        <p:spPr bwMode="auto">
          <a:xfrm>
            <a:off x="1143000" y="2209800"/>
            <a:ext cx="4572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876800"/>
            <a:ext cx="4572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, </a:t>
            </a:r>
            <a:r>
              <a:rPr lang="en-US" dirty="0" err="1" smtClean="0"/>
              <a:t>chụp</a:t>
            </a:r>
            <a:r>
              <a:rPr lang="en-US" dirty="0" smtClean="0"/>
              <a:t> X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QUAI ĐỘNG MẠCH PHỔI ĐI BÊN PHẢI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78" r="47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2251"/>
            <a:ext cx="6400800" cy="1073149"/>
          </a:xfrm>
        </p:spPr>
        <p:txBody>
          <a:bodyPr/>
          <a:lstStyle/>
          <a:p>
            <a:r>
              <a:rPr lang="en-US" sz="3200" dirty="0" smtClean="0"/>
              <a:t>BẤT THƯỜNG ĐỔ VỀ TĨNH MẠCH PHỔI (SCIMITAR SIGN)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750" y="1981200"/>
            <a:ext cx="63797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658" y="2301739"/>
            <a:ext cx="6400182" cy="5165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ho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tháng</a:t>
            </a:r>
            <a:r>
              <a:rPr lang="en-US" dirty="0" smtClean="0"/>
              <a:t> nay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XẸP THÙY TRÊN PHỔI TRÁI DO UNG THƯ PHẾ QUẢN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5095" r="509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48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sốt</a:t>
            </a:r>
            <a:r>
              <a:rPr lang="en-US" dirty="0" smtClean="0"/>
              <a:t> 1 </a:t>
            </a:r>
            <a:r>
              <a:rPr lang="en-US" dirty="0" err="1" smtClean="0"/>
              <a:t>tuần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, </a:t>
            </a:r>
            <a:r>
              <a:rPr lang="en-US" dirty="0" err="1" smtClean="0"/>
              <a:t>tụt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VIÊM PHẾ QUẢN PHỔI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5717" r="571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do ho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SAU PHẪU THUẬT CẮT THÙY TRÊN PHỔI TRÁI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3866" r="386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NANG MÀNG NGOÀI TIM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19430"/>
            <a:ext cx="6324415" cy="501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887" y="2879902"/>
            <a:ext cx="6259513" cy="435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6248400" cy="984251"/>
          </a:xfrm>
        </p:spPr>
        <p:txBody>
          <a:bodyPr/>
          <a:lstStyle/>
          <a:p>
            <a:r>
              <a:rPr lang="en-US" dirty="0" smtClean="0"/>
              <a:t>Nam 65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choáng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, X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chụp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620000"/>
            <a:ext cx="6172200" cy="1073149"/>
          </a:xfrm>
        </p:spPr>
        <p:txBody>
          <a:bodyPr/>
          <a:lstStyle/>
          <a:p>
            <a:r>
              <a:rPr lang="en-US" dirty="0" smtClean="0"/>
              <a:t>DỊ VẬT PHẾ QUẢN THÙY DƯỚI PHỔI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362200"/>
            <a:ext cx="6248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TÚI MỠ MÀNG NGOÀI TIM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347" b="34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9605" y="4419600"/>
            <a:ext cx="4605395" cy="325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, ho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613651"/>
            <a:ext cx="6400800" cy="1073149"/>
          </a:xfrm>
        </p:spPr>
        <p:txBody>
          <a:bodyPr/>
          <a:lstStyle/>
          <a:p>
            <a:r>
              <a:rPr lang="en-US" dirty="0" smtClean="0"/>
              <a:t>UNG THƯ ĐẠI TRÀNG DI CĂN PHỔI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45387"/>
            <a:ext cx="6314357" cy="514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81201"/>
            <a:ext cx="6324600" cy="512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HÌNH ẢNH GIẢ NỐT CỦA HAI NÚM VÚ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543" b="54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trẻ</a:t>
            </a:r>
            <a:r>
              <a:rPr lang="en-US" dirty="0" smtClean="0"/>
              <a:t>, ho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nay,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màng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GÃY XƯƠNG SƯỜN (P) ĐÃ CALCI HÓA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3468" r="346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01749"/>
            <a:ext cx="6248400" cy="755651"/>
          </a:xfrm>
        </p:spPr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1 </a:t>
            </a:r>
            <a:r>
              <a:rPr lang="en-US" dirty="0" err="1" smtClean="0"/>
              <a:t>năm</a:t>
            </a:r>
            <a:r>
              <a:rPr lang="en-US" dirty="0" smtClean="0"/>
              <a:t> nay,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ngón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dùi</a:t>
            </a:r>
            <a:r>
              <a:rPr lang="en-US" dirty="0" smtClean="0"/>
              <a:t> </a:t>
            </a:r>
            <a:r>
              <a:rPr lang="en-US" dirty="0" err="1" smtClean="0"/>
              <a:t>trống</a:t>
            </a:r>
            <a:r>
              <a:rPr lang="en-US" dirty="0" smtClean="0"/>
              <a:t>, ran </a:t>
            </a:r>
            <a:r>
              <a:rPr lang="en-US" dirty="0" err="1" smtClean="0"/>
              <a:t>nổ</a:t>
            </a:r>
            <a:r>
              <a:rPr lang="en-US" dirty="0" smtClean="0"/>
              <a:t> </a:t>
            </a:r>
            <a:r>
              <a:rPr lang="en-US" dirty="0" err="1" smtClean="0"/>
              <a:t>thô</a:t>
            </a:r>
            <a:r>
              <a:rPr lang="en-US" dirty="0" smtClean="0"/>
              <a:t> </a:t>
            </a:r>
            <a:r>
              <a:rPr lang="en-US" dirty="0" err="1" smtClean="0"/>
              <a:t>ráp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đáy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XƠ PHỔI NGUYÊN PHÁT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2054" r="2054"/>
          <a:stretch>
            <a:fillRect/>
          </a:stretch>
        </p:blipFill>
        <p:spPr bwMode="auto">
          <a:xfrm>
            <a:off x="1219200" y="2133600"/>
            <a:ext cx="457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0487" y="4684713"/>
            <a:ext cx="4580713" cy="28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trào</a:t>
            </a:r>
            <a:r>
              <a:rPr lang="en-US" dirty="0" smtClean="0"/>
              <a:t> 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THOÁT VỊ HOÀNH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1406" r="1140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lao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r>
              <a:rPr lang="en-US" dirty="0" smtClean="0"/>
              <a:t> 1950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7848600"/>
            <a:ext cx="6477000" cy="1073149"/>
          </a:xfrm>
        </p:spPr>
        <p:txBody>
          <a:bodyPr/>
          <a:lstStyle/>
          <a:p>
            <a:r>
              <a:rPr lang="en-US" dirty="0" smtClean="0"/>
              <a:t>SAU PHẪU THUẬT ĐIỀU TRỊ LAO CẮT THÙY TRÊN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20" b="2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. </a:t>
            </a:r>
            <a:r>
              <a:rPr lang="en-US" dirty="0" err="1" smtClean="0"/>
              <a:t>Hình</a:t>
            </a:r>
            <a:r>
              <a:rPr lang="en-US" dirty="0" smtClean="0"/>
              <a:t> XQ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NANG KHÍ PHẾ QUẢN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2151" b="215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4876800"/>
            <a:ext cx="4540357" cy="2763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xơ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báng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TDMP THỂ DƯỚI PHỔI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8277" r="827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siêu</a:t>
            </a:r>
            <a:r>
              <a:rPr lang="en-US" dirty="0" smtClean="0"/>
              <a:t> vi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,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VIÊM MÀNG NGOÀI TIM MẠN TÍNH CALCI HÓA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2272" r="227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50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, </a:t>
            </a:r>
            <a:r>
              <a:rPr lang="en-US" dirty="0" err="1" smtClean="0"/>
              <a:t>chụp</a:t>
            </a:r>
            <a:r>
              <a:rPr lang="en-US" dirty="0" smtClean="0"/>
              <a:t> X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7848600"/>
            <a:ext cx="6553200" cy="1073149"/>
          </a:xfrm>
        </p:spPr>
        <p:txBody>
          <a:bodyPr/>
          <a:lstStyle/>
          <a:p>
            <a:r>
              <a:rPr lang="en-US" sz="2800" dirty="0" smtClean="0"/>
              <a:t>ĐẠI TRÀNG NGANG ĐI GIỮA CƠ HOÀNH &amp; GAN – CHILAIDITI’S SIGN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342" r="434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U HẠT CALCI HÓA THÙY TRÊN PHỔI PHẢI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3290" r="329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99" y="4265952"/>
            <a:ext cx="4572000" cy="343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" y="844549"/>
            <a:ext cx="6647688" cy="755651"/>
          </a:xfrm>
        </p:spPr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ICU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choáng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TRÀN KHÍ MÀNG PHỔI (P) ÁP LỰC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3491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475" r="147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hen,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corticoid </a:t>
            </a:r>
            <a:r>
              <a:rPr lang="en-US" dirty="0" err="1" smtClean="0"/>
              <a:t>hít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543800"/>
            <a:ext cx="6400800" cy="1073149"/>
          </a:xfrm>
        </p:spPr>
        <p:txBody>
          <a:bodyPr/>
          <a:lstStyle/>
          <a:p>
            <a:r>
              <a:rPr lang="en-US" dirty="0" smtClean="0"/>
              <a:t>HẸP KHÍ QUẢN DO LOẠN SẢN SỤN XƯƠNG SỤN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012" y="2133601"/>
            <a:ext cx="629525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396" y="3352799"/>
            <a:ext cx="6263640" cy="36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.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 than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UNG THƯ LAN TRÀN BẠCH MẠCH PHỔI TRÁI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2048" r="204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5549"/>
            <a:ext cx="6248400" cy="755651"/>
          </a:xfrm>
        </p:spPr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24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, 6 </a:t>
            </a:r>
            <a:r>
              <a:rPr lang="en-US" dirty="0" err="1" smtClean="0"/>
              <a:t>tháng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: ho, </a:t>
            </a:r>
            <a:r>
              <a:rPr lang="en-US" dirty="0" err="1" smtClean="0"/>
              <a:t>sốt</a:t>
            </a:r>
            <a:r>
              <a:rPr lang="en-US" dirty="0" smtClean="0"/>
              <a:t>, ho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mủ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2251"/>
            <a:ext cx="6400800" cy="1073149"/>
          </a:xfrm>
        </p:spPr>
        <p:txBody>
          <a:bodyPr/>
          <a:lstStyle/>
          <a:p>
            <a:r>
              <a:rPr lang="en-US" dirty="0" smtClean="0"/>
              <a:t>VIÊM TIỂU PHẾ QUẢN TẮC NGHẼN SAU VIÊM PHỔI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2090" r="2090"/>
          <a:stretch>
            <a:fillRect/>
          </a:stretch>
        </p:blipFill>
        <p:spPr bwMode="auto">
          <a:xfrm>
            <a:off x="1143000" y="2133600"/>
            <a:ext cx="4572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919640"/>
            <a:ext cx="4572000" cy="2776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ho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3 </a:t>
            </a:r>
            <a:r>
              <a:rPr lang="en-US" dirty="0" err="1" smtClean="0"/>
              <a:t>tháng</a:t>
            </a:r>
            <a:r>
              <a:rPr lang="en-US" dirty="0" smtClean="0"/>
              <a:t> qua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848600"/>
            <a:ext cx="6096000" cy="1073149"/>
          </a:xfrm>
        </p:spPr>
        <p:txBody>
          <a:bodyPr/>
          <a:lstStyle/>
          <a:p>
            <a:r>
              <a:rPr lang="en-US" dirty="0" smtClean="0"/>
              <a:t>XẸP THÙY DƯỚI PHỔI (P) DO UNG THƯ PHẾ QUẢN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52600"/>
            <a:ext cx="581763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293" y="3581400"/>
            <a:ext cx="5813198" cy="408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trẻ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tháng</a:t>
            </a:r>
            <a:r>
              <a:rPr lang="en-US" dirty="0" smtClean="0"/>
              <a:t> nay,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696200"/>
            <a:ext cx="6400800" cy="1073149"/>
          </a:xfrm>
        </p:spPr>
        <p:txBody>
          <a:bodyPr/>
          <a:lstStyle/>
          <a:p>
            <a:r>
              <a:rPr lang="en-US" dirty="0" smtClean="0"/>
              <a:t>U TRUNG THẤT TRƯỚC DO LYMPHOMA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2025663"/>
            <a:ext cx="6324600" cy="515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505200"/>
            <a:ext cx="6309360" cy="370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47 </a:t>
            </a:r>
            <a:r>
              <a:rPr lang="en-US" dirty="0" err="1" smtClean="0"/>
              <a:t>tuổi</a:t>
            </a:r>
            <a:r>
              <a:rPr lang="en-US" dirty="0" smtClean="0"/>
              <a:t>, ho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vướng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2 </a:t>
            </a:r>
            <a:r>
              <a:rPr lang="en-US" dirty="0" err="1" smtClean="0"/>
              <a:t>năm</a:t>
            </a:r>
            <a:r>
              <a:rPr lang="en-US" dirty="0" smtClean="0"/>
              <a:t> nay,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772400"/>
            <a:ext cx="6400800" cy="1073149"/>
          </a:xfrm>
        </p:spPr>
        <p:txBody>
          <a:bodyPr/>
          <a:lstStyle/>
          <a:p>
            <a:r>
              <a:rPr lang="en-US" dirty="0" smtClean="0"/>
              <a:t>GIẢM TƯỚI MÁU PHỔI (P) – U CARCINOID PQ GỐC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6335358" cy="556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00400"/>
            <a:ext cx="6297433" cy="413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254" y="3200400"/>
            <a:ext cx="4810146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1"/>
            <a:ext cx="6248400" cy="1371600"/>
          </a:xfrm>
        </p:spPr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rít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hít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do </a:t>
            </a: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giáp</a:t>
            </a:r>
            <a:r>
              <a:rPr lang="en-US" dirty="0" smtClean="0"/>
              <a:t> </a:t>
            </a:r>
            <a:r>
              <a:rPr lang="en-US" dirty="0" err="1" smtClean="0"/>
              <a:t>thòng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NKQ, XQ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696200"/>
            <a:ext cx="6400800" cy="1073149"/>
          </a:xfrm>
        </p:spPr>
        <p:txBody>
          <a:bodyPr/>
          <a:lstStyle/>
          <a:p>
            <a:r>
              <a:rPr lang="en-US" dirty="0" smtClean="0"/>
              <a:t>PHÙ PHỔI TỔN THƯƠNG NỘI KHÍ QUẢN ĐI QUÁ SÂU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0658" name="Picture 2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133600"/>
            <a:ext cx="6400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3776922"/>
            <a:ext cx="6348778" cy="384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43000"/>
            <a:ext cx="6248400" cy="755651"/>
          </a:xfrm>
        </p:spPr>
        <p:txBody>
          <a:bodyPr/>
          <a:lstStyle/>
          <a:p>
            <a:r>
              <a:rPr lang="en-US" dirty="0" smtClean="0"/>
              <a:t>NKQ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dương</a:t>
            </a:r>
            <a:r>
              <a:rPr lang="en-US" dirty="0" smtClean="0"/>
              <a:t>, </a:t>
            </a:r>
            <a:r>
              <a:rPr lang="en-US" dirty="0" err="1" smtClean="0"/>
              <a:t>chụp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XQ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6 </a:t>
            </a:r>
            <a:r>
              <a:rPr lang="en-US" dirty="0" err="1" smtClean="0"/>
              <a:t>giờ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766051"/>
            <a:ext cx="6400800" cy="1073149"/>
          </a:xfrm>
        </p:spPr>
        <p:txBody>
          <a:bodyPr/>
          <a:lstStyle/>
          <a:p>
            <a:r>
              <a:rPr lang="en-US" dirty="0" smtClean="0"/>
              <a:t>PHÙ PHỔI CẤP PHỤC HỒI NHANH CHÓNG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1682" name="Picture 2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6400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45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, </a:t>
            </a:r>
            <a:r>
              <a:rPr lang="en-US" dirty="0" err="1" smtClean="0"/>
              <a:t>chụp</a:t>
            </a:r>
            <a:r>
              <a:rPr lang="en-US" dirty="0" smtClean="0"/>
              <a:t> X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THÙY AZYGOUS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5890" r="589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ba</a:t>
            </a:r>
            <a:r>
              <a:rPr lang="en-US" dirty="0" smtClean="0"/>
              <a:t> </a:t>
            </a:r>
            <a:r>
              <a:rPr lang="en-US" dirty="0" err="1" smtClean="0"/>
              <a:t>tháng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" y="7848600"/>
            <a:ext cx="6705600" cy="1073149"/>
          </a:xfrm>
        </p:spPr>
        <p:txBody>
          <a:bodyPr/>
          <a:lstStyle/>
          <a:p>
            <a:r>
              <a:rPr lang="en-US" dirty="0" smtClean="0"/>
              <a:t>TDMP (T) ĐÓNG KÉN – TDMNT DO UNG THƯ DI CĂN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347" b="34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50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lao</a:t>
            </a:r>
            <a:r>
              <a:rPr lang="en-US" dirty="0" smtClean="0"/>
              <a:t>, ho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qua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XẸP PHỔI THÙY DƯỚI (T)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76400"/>
            <a:ext cx="55852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308" y="2209801"/>
            <a:ext cx="5558377" cy="559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44549"/>
            <a:ext cx="6248400" cy="527051"/>
          </a:xfrm>
        </p:spPr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35 </a:t>
            </a:r>
            <a:r>
              <a:rPr lang="en-US" dirty="0" err="1" smtClean="0"/>
              <a:t>tuổi</a:t>
            </a:r>
            <a:r>
              <a:rPr lang="en-US" dirty="0" smtClean="0"/>
              <a:t>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467600"/>
            <a:ext cx="6400800" cy="1554480"/>
          </a:xfrm>
        </p:spPr>
        <p:txBody>
          <a:bodyPr/>
          <a:lstStyle/>
          <a:p>
            <a:r>
              <a:rPr lang="en-US" sz="3200" dirty="0" smtClean="0"/>
              <a:t>ĐẢO NGƯỢC PHỦ TẠNG – GIÃN PHẾ QUẢN (H/c KATAGERNER)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" y="1616265"/>
            <a:ext cx="6035040" cy="569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01749"/>
            <a:ext cx="6248400" cy="755651"/>
          </a:xfrm>
        </p:spPr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nghiện</a:t>
            </a:r>
            <a:r>
              <a:rPr lang="en-US" dirty="0" smtClean="0"/>
              <a:t> </a:t>
            </a:r>
            <a:r>
              <a:rPr lang="en-US" dirty="0" err="1" smtClean="0"/>
              <a:t>rượu</a:t>
            </a:r>
            <a:r>
              <a:rPr lang="en-US" dirty="0" smtClean="0"/>
              <a:t>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uống</a:t>
            </a:r>
            <a:r>
              <a:rPr lang="en-US" dirty="0" smtClean="0"/>
              <a:t> </a:t>
            </a:r>
            <a:r>
              <a:rPr lang="en-US" dirty="0" err="1" smtClean="0"/>
              <a:t>thật</a:t>
            </a:r>
            <a:r>
              <a:rPr lang="en-US" dirty="0" smtClean="0"/>
              <a:t> say,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ngộ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 </a:t>
            </a:r>
            <a:r>
              <a:rPr lang="en-US" dirty="0" err="1" smtClean="0"/>
              <a:t>rượu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ói</a:t>
            </a:r>
            <a:r>
              <a:rPr lang="en-US" dirty="0" smtClean="0"/>
              <a:t> </a:t>
            </a:r>
            <a:r>
              <a:rPr lang="en-US" dirty="0" err="1" smtClean="0"/>
              <a:t>mửa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TDMP (P) – TRÀN DỊCH TRÀN KHÍ TRUNG THẤT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2561" r="2561"/>
          <a:stretch>
            <a:fillRect/>
          </a:stretch>
        </p:blipFill>
        <p:spPr bwMode="auto">
          <a:xfrm>
            <a:off x="1143000" y="2209800"/>
            <a:ext cx="4572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314147"/>
            <a:ext cx="4532793" cy="338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NỐT NHỎ DO HAMARTOMA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715" r="471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99" y="5081550"/>
            <a:ext cx="4572000" cy="26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nuốt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tháng</a:t>
            </a:r>
            <a:r>
              <a:rPr lang="en-US" dirty="0" smtClean="0"/>
              <a:t> nay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2251"/>
            <a:ext cx="6248400" cy="1073149"/>
          </a:xfrm>
        </p:spPr>
        <p:txBody>
          <a:bodyPr/>
          <a:lstStyle/>
          <a:p>
            <a:r>
              <a:rPr lang="en-US" dirty="0" smtClean="0"/>
              <a:t>GIÃN THỰC QUẢN DO K </a:t>
            </a:r>
            <a:r>
              <a:rPr lang="en-US" dirty="0"/>
              <a:t>T</a:t>
            </a:r>
            <a:r>
              <a:rPr lang="en-US" dirty="0" smtClean="0"/>
              <a:t>HỰC QUẢN TẠI CARENA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7827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962" r="496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6248400" cy="609600"/>
          </a:xfrm>
        </p:spPr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70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BƯỚU GIÁP THÒNG ĐẨY KHÍ QUẢN SANG PHẢI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885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6144" r="614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5065339"/>
            <a:ext cx="4572000" cy="2630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6248400" cy="755651"/>
          </a:xfrm>
        </p:spPr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766051"/>
            <a:ext cx="6400800" cy="1073149"/>
          </a:xfrm>
        </p:spPr>
        <p:txBody>
          <a:bodyPr/>
          <a:lstStyle/>
          <a:p>
            <a:r>
              <a:rPr lang="en-US" dirty="0" smtClean="0"/>
              <a:t>NHÃO CƠ HOÀNH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09800"/>
            <a:ext cx="594742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6248400" cy="755651"/>
          </a:xfrm>
        </p:spPr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hút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lá</a:t>
            </a:r>
            <a:r>
              <a:rPr lang="en-US" dirty="0" smtClean="0"/>
              <a:t>,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U THÙY TRÊN PHỔI (T) + LIỆT CƠ HOÀNH TRÁI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3907" r="390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sốt</a:t>
            </a:r>
            <a:r>
              <a:rPr lang="en-US" dirty="0" smtClean="0"/>
              <a:t> </a:t>
            </a:r>
            <a:r>
              <a:rPr lang="en-US" dirty="0" err="1" smtClean="0"/>
              <a:t>nhẹ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1 </a:t>
            </a:r>
            <a:r>
              <a:rPr lang="en-US" dirty="0" err="1" smtClean="0"/>
              <a:t>tháng</a:t>
            </a:r>
            <a:r>
              <a:rPr lang="en-US" dirty="0" smtClean="0"/>
              <a:t>,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,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LAO PHỔI TRÊN NGƯỜI SUY GIẢM MIỄN DỊCH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5460" r="546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80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sốt</a:t>
            </a:r>
            <a:r>
              <a:rPr lang="en-US" dirty="0" smtClean="0"/>
              <a:t>,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, ho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LAO PHỔI TIẾN TRIỂN TẠO HANG HAI ĐỈNH PHỔI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103" r="110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LOẠN SẢN XƯƠNG – SỤN XƯƠNG SƯỜN 4 (T)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82947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6731" r="673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XƯƠNG SƯỜN CỔ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42081"/>
            <a:ext cx="5450873" cy="595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BÓNG KHÍ LỚN PHỔI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941" y="1752601"/>
            <a:ext cx="522185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1" y="4547116"/>
            <a:ext cx="5257800" cy="314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r>
              <a:rPr lang="en-US" dirty="0" smtClean="0"/>
              <a:t> </a:t>
            </a:r>
            <a:r>
              <a:rPr lang="en-US" dirty="0" err="1" smtClean="0"/>
              <a:t>mạn</a:t>
            </a:r>
            <a:r>
              <a:rPr lang="en-US" dirty="0" smtClean="0"/>
              <a:t>, ho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VIÊM TIỂU PHẾ QUẢN TOÀN BỘ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752600"/>
            <a:ext cx="5332347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267200"/>
            <a:ext cx="5330213" cy="3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01749"/>
            <a:ext cx="6248400" cy="755651"/>
          </a:xfrm>
        </p:spPr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trẻ</a:t>
            </a:r>
            <a:r>
              <a:rPr lang="en-US" dirty="0" smtClean="0"/>
              <a:t>, </a:t>
            </a:r>
            <a:r>
              <a:rPr lang="en-US" dirty="0" err="1" smtClean="0"/>
              <a:t>leucemia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tủy</a:t>
            </a:r>
            <a:r>
              <a:rPr lang="en-US" dirty="0" smtClean="0"/>
              <a:t>,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tủy</a:t>
            </a:r>
            <a:r>
              <a:rPr lang="en-US" dirty="0" smtClean="0"/>
              <a:t>,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, </a:t>
            </a:r>
            <a:r>
              <a:rPr lang="en-US" dirty="0" err="1" smtClean="0"/>
              <a:t>sốt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bạch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hạt</a:t>
            </a:r>
            <a:r>
              <a:rPr lang="en-US" dirty="0" smtClean="0"/>
              <a:t>, XQ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NHỒI MÁU PHỔI – DẤU HÀO QUANG HAI BÊN DO NẤM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133600"/>
            <a:ext cx="5715000" cy="573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164126"/>
            <a:ext cx="5680798" cy="3684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niên</a:t>
            </a:r>
            <a:r>
              <a:rPr lang="en-US" dirty="0" smtClean="0"/>
              <a:t>, ho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PHỔI BIỆT TRÍ THÙY DƯỚI PHỔI (P)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917" y="1752601"/>
            <a:ext cx="555128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839489"/>
            <a:ext cx="5577840" cy="3856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60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gắng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, </a:t>
            </a:r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chướng</a:t>
            </a:r>
            <a:r>
              <a:rPr lang="en-US" dirty="0" smtClean="0"/>
              <a:t>, </a:t>
            </a:r>
            <a:r>
              <a:rPr lang="en-US" dirty="0" err="1" smtClean="0"/>
              <a:t>chán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,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772400"/>
            <a:ext cx="6400800" cy="1073149"/>
          </a:xfrm>
        </p:spPr>
        <p:txBody>
          <a:bodyPr/>
          <a:lstStyle/>
          <a:p>
            <a:r>
              <a:rPr lang="en-US" dirty="0" smtClean="0"/>
              <a:t>TDMP HAI BÊN DO UNG THƯ Ổ BỤNG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377" y="1999768"/>
            <a:ext cx="6203823" cy="554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943" y="3146327"/>
            <a:ext cx="6183257" cy="435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tụy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NKQ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HỘI CHỨNG NGUY NGẬP HÔ HẤP CẤP DO VIÊM TỤY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9804" y="1766725"/>
            <a:ext cx="5153796" cy="592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6553200" cy="908051"/>
          </a:xfrm>
        </p:spPr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30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ngột</a:t>
            </a:r>
            <a:r>
              <a:rPr lang="en-US" dirty="0" smtClean="0"/>
              <a:t> +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.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+ ho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3 </a:t>
            </a:r>
            <a:r>
              <a:rPr lang="en-US" dirty="0" err="1" smtClean="0"/>
              <a:t>tháng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TKMP (T) DO PNEUMOCYSTIS CARINII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113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491" r="491"/>
          <a:stretch>
            <a:fillRect/>
          </a:stretch>
        </p:blipFill>
        <p:spPr bwMode="auto">
          <a:xfrm>
            <a:off x="1143000" y="1981200"/>
            <a:ext cx="4572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màng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NANG THÙY TRÊN HAI BÊN DO PNEUMOCYSTIS CARINI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9216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5603" r="560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 80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thợ</a:t>
            </a:r>
            <a:r>
              <a:rPr lang="en-US" dirty="0" smtClean="0"/>
              <a:t> </a:t>
            </a:r>
            <a:r>
              <a:rPr lang="en-US" dirty="0" err="1" smtClean="0"/>
              <a:t>mỏ</a:t>
            </a:r>
            <a:r>
              <a:rPr lang="en-US" dirty="0" smtClean="0"/>
              <a:t> </a:t>
            </a:r>
            <a:r>
              <a:rPr lang="en-US" dirty="0" err="1" smtClean="0"/>
              <a:t>đá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BỆNH BỤI PHỔI SILICOSIS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256" b="25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do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+ </a:t>
            </a:r>
            <a:r>
              <a:rPr lang="en-US" dirty="0" err="1" smtClean="0"/>
              <a:t>xạ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" y="7842251"/>
            <a:ext cx="6553200" cy="1073149"/>
          </a:xfrm>
        </p:spPr>
        <p:txBody>
          <a:bodyPr/>
          <a:lstStyle/>
          <a:p>
            <a:r>
              <a:rPr lang="en-US" dirty="0" smtClean="0"/>
              <a:t>SAU CẮT THÙY GIỮA - DƯỚI PHỔI (P) + XƠ PHỔI SAU XẠ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9318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0918" r="1091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U MỠ MÀNG PHỔI (T)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942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793" r="179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535434"/>
            <a:ext cx="4572000" cy="323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HỘI CHỨNG SWYER JAMES MACLEOD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9523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46" r="14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5549"/>
            <a:ext cx="6248400" cy="755651"/>
          </a:xfrm>
        </p:spPr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tai </a:t>
            </a:r>
            <a:r>
              <a:rPr lang="en-US" dirty="0" err="1" smtClean="0"/>
              <a:t>nạn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/>
              <a:t> </a:t>
            </a:r>
            <a:r>
              <a:rPr lang="en-US" dirty="0" err="1" smtClean="0"/>
              <a:t>xe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tô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dập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r>
              <a:rPr lang="en-US" dirty="0" smtClean="0"/>
              <a:t>,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mơ</a:t>
            </a:r>
            <a:r>
              <a:rPr lang="en-US" dirty="0" smtClean="0"/>
              <a:t> </a:t>
            </a:r>
            <a:r>
              <a:rPr lang="en-US" dirty="0" err="1" smtClean="0"/>
              <a:t>hồ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RÁCH CƠ HOÀNH (T) GÂY THOÁT VỊ VÔ LỒNG NGỰC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057400"/>
            <a:ext cx="5144535" cy="564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1" y="2045335"/>
            <a:ext cx="3750432" cy="56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70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lao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20 </a:t>
            </a:r>
            <a:r>
              <a:rPr lang="en-US" dirty="0" err="1" smtClean="0"/>
              <a:t>năm</a:t>
            </a:r>
            <a:r>
              <a:rPr lang="en-US" dirty="0" smtClean="0"/>
              <a:t>, </a:t>
            </a:r>
            <a:r>
              <a:rPr lang="en-US" dirty="0" err="1" smtClean="0"/>
              <a:t>khạc</a:t>
            </a:r>
            <a:r>
              <a:rPr lang="en-US" dirty="0" smtClean="0"/>
              <a:t>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vướng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3 </a:t>
            </a:r>
            <a:r>
              <a:rPr lang="en-US" dirty="0" err="1" smtClean="0"/>
              <a:t>tháng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SẠN PHẾ QUẢN – LAO CŨ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HÌNH </a:t>
            </a:r>
            <a:fld id="{45FA4280-AE5E-40E9-938E-B4052D1F3933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96259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076" r="107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621064"/>
            <a:ext cx="4532008" cy="307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r>
              <a:rPr lang="en-US" dirty="0" smtClean="0"/>
              <a:t> </a:t>
            </a:r>
            <a:r>
              <a:rPr lang="en-US" dirty="0" err="1" smtClean="0"/>
              <a:t>tải</a:t>
            </a:r>
            <a:r>
              <a:rPr lang="en-US" dirty="0" smtClean="0"/>
              <a:t> </a:t>
            </a:r>
            <a:r>
              <a:rPr lang="en-US" dirty="0" err="1" smtClean="0"/>
              <a:t>tông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, than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dội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GÃY XƯƠNG BẢ VAI TRÁI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9830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973" r="197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tai </a:t>
            </a:r>
            <a:r>
              <a:rPr lang="en-US" dirty="0" err="1" smtClean="0"/>
              <a:t>nạn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chiếu</a:t>
            </a:r>
            <a:r>
              <a:rPr lang="en-US" dirty="0" smtClean="0"/>
              <a:t> overhead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GÃY CẶP XƯƠNG SƯỜN SỐ 1 CẢ HAI BÊN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5492" r="549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,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COPD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, ho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sốt</a:t>
            </a:r>
            <a:r>
              <a:rPr lang="en-US" dirty="0" smtClean="0"/>
              <a:t> 1 </a:t>
            </a:r>
            <a:r>
              <a:rPr lang="en-US" dirty="0" err="1" smtClean="0"/>
              <a:t>tháng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ÁP XE PHỔI PHÂN THÙY ĐỈNH THÙY DƯỚI PHẢI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10035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5028" r="502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769" y="1752600"/>
            <a:ext cx="4572000" cy="600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sụt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3 </a:t>
            </a:r>
            <a:r>
              <a:rPr lang="en-US" dirty="0" err="1" smtClean="0"/>
              <a:t>tháng</a:t>
            </a:r>
            <a:r>
              <a:rPr lang="en-US" dirty="0" smtClean="0"/>
              <a:t>,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ái</a:t>
            </a:r>
            <a:r>
              <a:rPr lang="en-US" dirty="0" smtClean="0"/>
              <a:t> </a:t>
            </a:r>
            <a:r>
              <a:rPr lang="en-US" dirty="0" err="1" smtClean="0"/>
              <a:t>toan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VIÊM PHỔI DO TĂNG EOSINOPHILE MẠN TÍNH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52600"/>
            <a:ext cx="5608209" cy="5955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1" y="3841769"/>
            <a:ext cx="5574542" cy="3854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, </a:t>
            </a:r>
            <a:r>
              <a:rPr lang="en-US" dirty="0" err="1" smtClean="0"/>
              <a:t>thợ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tàu</a:t>
            </a:r>
            <a:r>
              <a:rPr lang="en-US" dirty="0" smtClean="0"/>
              <a:t> </a:t>
            </a:r>
            <a:r>
              <a:rPr lang="en-US" dirty="0" err="1" smtClean="0"/>
              <a:t>thủy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7848600"/>
            <a:ext cx="6400800" cy="1073149"/>
          </a:xfrm>
        </p:spPr>
        <p:txBody>
          <a:bodyPr/>
          <a:lstStyle/>
          <a:p>
            <a:r>
              <a:rPr lang="en-US" dirty="0" smtClean="0"/>
              <a:t>XẸP PHỔI HÌNH TRÒN DO </a:t>
            </a:r>
            <a:r>
              <a:rPr lang="en-US" dirty="0" err="1" smtClean="0"/>
              <a:t>TiẾP</a:t>
            </a:r>
            <a:r>
              <a:rPr lang="en-US" dirty="0" smtClean="0"/>
              <a:t> XÚC ASBETOS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HÌNH </a:t>
            </a:r>
            <a:fld id="{45FA4280-AE5E-40E9-938E-B4052D1F3933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1437" y="1752600"/>
            <a:ext cx="5410763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999" y="3905049"/>
            <a:ext cx="5394960" cy="381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d5763e5d81c9bae649edae7c45c92d7d7a779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2448</Words>
  <Application>Microsoft Office PowerPoint</Application>
  <PresentationFormat>On-screen Show (4:3)</PresentationFormat>
  <Paragraphs>307</Paragraphs>
  <Slides>102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HÌNH ẢNH XQ LỒNG NGỰC MINH HỌA</vt:lpstr>
      <vt:lpstr>Bệnh nhân nam 35 tuổi, sốt, ho khạc đàm mủ 1 tuần nay</vt:lpstr>
      <vt:lpstr>Nam 25 tuổi đau ngực trái đột ngột từ sáng nay</vt:lpstr>
      <vt:lpstr>Nam 70 tuổi, khó thở khi gắng sức, khi nằm và kịch phát về đêm</vt:lpstr>
      <vt:lpstr>Nam 65 tuổi, choáng tim, X quang chụp sau khi cấp cứu ngưng tim</vt:lpstr>
      <vt:lpstr>Nam 50 tuổi, không triệu chứng lâm sàng, chụp X quang kiểm tra</vt:lpstr>
      <vt:lpstr>Nam 45 tuổi, không triệu chứng lâm sàng, chụp X quang kiểm tra</vt:lpstr>
      <vt:lpstr>Nam 80 tuổi, sốt, ho khạc đàm, ho ra máu, sụt cân</vt:lpstr>
      <vt:lpstr>Nam 80 tuổi, không triệu chứng lâm sàng, tiền căn làm thợ mỏ đá</vt:lpstr>
      <vt:lpstr>Nam 80 tuổi, đau ngực phải + khó thở. T/căn khó thở gắng sức từ lâu</vt:lpstr>
      <vt:lpstr>Nam 40 tuổi, không triệu chứng lâm sàng, chụp X quang kiểm tra</vt:lpstr>
      <vt:lpstr>Nam 60 tuổi, đau ngực đột ngột dữ dội nhập vào cấp cứu</vt:lpstr>
      <vt:lpstr>Nam 80 tuổi, tiền căn COPD, đau thượng vị đột ngột + khó thở. KMĐM thấy toan chuyển hóa</vt:lpstr>
      <vt:lpstr>Nam 75 tuổi, tiền căn nhồi máu cơ tim, nhập viện vì nhịp nhanh thất</vt:lpstr>
      <vt:lpstr>Nam 60 tuổi, khó thở khi gắng sức, khi nằm, về đêm, phù hai chân</vt:lpstr>
      <vt:lpstr>Nam 60 tuổi, khó thở khi gắng sức, khi nằm, về đêm, phù hai chân</vt:lpstr>
      <vt:lpstr>Nam 30 tuổi, đau ngực khởi phát đột ngột nhập cấp cứu</vt:lpstr>
      <vt:lpstr>Nam 80 tuổi, tiền căn lao, ho máu lượng lớn đã đặt nội khí quản</vt:lpstr>
      <vt:lpstr>Nữ 68 tuổi, chảy máu mũi tái đi tái lại nhiều lần</vt:lpstr>
      <vt:lpstr>Nữ 80 tuổi, hút 100 thuốc lá gói năm, khó thở khi gắng sức</vt:lpstr>
      <vt:lpstr>Nữ 55 tuổi, K vú không thể phẫu thuật, nhập viện vì choáng, khám tĩnh mạch cổ nổi, tiếng tim mờ</vt:lpstr>
      <vt:lpstr>Nam 65 tuổi, khó thở gắng sức, khi nằm, khó thở về đêm, phù hai chân</vt:lpstr>
      <vt:lpstr>Nữ 75 tuổi, suy hô hấp cấp, bệnh 2 tuần có sốt, ho, khạc đàm mủ</vt:lpstr>
      <vt:lpstr>Nữ 30 tuổi, khó thở, ho, sụt cân trong 4 tháng</vt:lpstr>
      <vt:lpstr>Nữ 40 tuổi, không hút thuốc lá, khó thở, được chẩn đoán hen nhưng không đáp ứng điều trị</vt:lpstr>
      <vt:lpstr>Nam 65 tuổi nhập viện vì viêm phổi hít, chụp XQ kiểm tra thường qui</vt:lpstr>
      <vt:lpstr>Nam 53 tuổi, chụp XQ kiểm tra sau đặt sonde tĩnh mạch dưới đòn</vt:lpstr>
      <vt:lpstr>Nam 73 tuổi, không triệu chứng, tiền căn mổ cắt phổi</vt:lpstr>
      <vt:lpstr>Nam 53 tuổi, khó thở thời gian gần đây kèm ho khạc đàm vướng máu</vt:lpstr>
      <vt:lpstr>Nam 72, sụt cân nhiều trong thời gian gần đây và đau nhức xương</vt:lpstr>
      <vt:lpstr>Nam 74 tuổi, ho khạc đàm vướng máu thời gian gần đây</vt:lpstr>
      <vt:lpstr>Nữ, đái tháo đường, sốt kéo dài chưa rõ nguyên nhân</vt:lpstr>
      <vt:lpstr>Nữ 25 tuổi, mệt và khó thở trong mấy năm vừa qua</vt:lpstr>
      <vt:lpstr>Nam trung niên, tai nạn giao thông bị tông từ trước, đau ngực dữ dội</vt:lpstr>
      <vt:lpstr>Nữ trung niên ho khạc đàm kéo dài nhiều năm</vt:lpstr>
      <vt:lpstr>Nữ trung niên, hút thuốc lá, không triệu chứng</vt:lpstr>
      <vt:lpstr>Nam trung niên, sụt cân và hạch cổ hai bên</vt:lpstr>
      <vt:lpstr>Nam lớn tuổi, không triệu chứng</vt:lpstr>
      <vt:lpstr>Nam lớn tuổi nằm liệt giường sau TBMMN vài tuần nay, xuất hiện khó thở, thở nhanh, tụt huyết áp</vt:lpstr>
      <vt:lpstr>Nam trung niên, không triệu chứng</vt:lpstr>
      <vt:lpstr>Nữ trung niên, hút thuốc lá, ho ra máu và sụt cân</vt:lpstr>
      <vt:lpstr>Nam trung niên, sốt, ho khạc đàm, khó thở trong 2 tuần</vt:lpstr>
      <vt:lpstr>Nam lớn tuổi, đau ngực trái dai dẳng, sụt cân vài tháng nay, tiền căn làm thợ điện trên tàu thủy</vt:lpstr>
      <vt:lpstr>Nam không triệu chứng, chụp X quang kiểm tra định kỳ</vt:lpstr>
      <vt:lpstr>Nam trung niên không triệu chứng</vt:lpstr>
      <vt:lpstr>Nữ trung niên, ho ra máu và sụt cân từ hai tháng nay</vt:lpstr>
      <vt:lpstr>Nam 48 tuổi, sốt 1 tuần, khó thở, tụt huyết áp cần dùng vận mạch</vt:lpstr>
      <vt:lpstr>Nam trung niên, tiền căn cắt phổi trái do ho ra máu lượng lớn</vt:lpstr>
      <vt:lpstr>Nam trung niên không triệu chứng</vt:lpstr>
      <vt:lpstr>Nữ trung niên không triệu chứng</vt:lpstr>
      <vt:lpstr>Nam trung niên, tiền căn ung thư đại tràng, ho kéo dài và sụt cân</vt:lpstr>
      <vt:lpstr>Nữ lớn tuổi, không triệu chứng</vt:lpstr>
      <vt:lpstr>Nữ trẻ, ho vài tuần nay, đau ngực phải kiểu màng phổi</vt:lpstr>
      <vt:lpstr>Nữ khó thở gắng sức từ 1 năm nay, khám thấy ngón tay dùi trống, ran nổ thô ráp hai đáy</vt:lpstr>
      <vt:lpstr>Nữ trung niên có triệu chứng trào ngược dạ dày thực quản</vt:lpstr>
      <vt:lpstr>Nam lớn tuổi, tiền căn lao năm 1950 đã phẫu thuật</vt:lpstr>
      <vt:lpstr>Nam trung niên không triệu chứng. Hình XQ ổn định sau nhiều năm</vt:lpstr>
      <vt:lpstr>Nữ trung niên, tiền căn xơ gan báng bụng</vt:lpstr>
      <vt:lpstr>Nam lớn tuổi nhiễm siêu vi kéo dài trước đó, hiện không triệu chứng</vt:lpstr>
      <vt:lpstr>Bệnh nhân không triệu chứng</vt:lpstr>
      <vt:lpstr>Bệnh nhân nhập ICU thở máy và dùng vận mạch vì choáng nhiễm trùng</vt:lpstr>
      <vt:lpstr>Nam trung niên được chẩn đoán hen, không đáp ứng corticoid hít</vt:lpstr>
      <vt:lpstr>Nam trung niên, ung thư phổi. Gần đây than sụt cân và khó thở</vt:lpstr>
      <vt:lpstr>Nữ 24 tuổi, không triệu chứng, 6 tháng trước có triệu chứng như viêm phổi: ho, sốt, ho đàm mủ</vt:lpstr>
      <vt:lpstr>Nam lớn tuổi, ho ra máu, sụt cân trong 3 tháng qua</vt:lpstr>
      <vt:lpstr>Nữ trẻ, khó thở hai tháng nay, tăng lên khi nằm</vt:lpstr>
      <vt:lpstr>Nữ 47 tuổi, ho đàm vướng máu 2 năm nay, khó thở khi gắng sức</vt:lpstr>
      <vt:lpstr>Nam trung niên thở rít thì hít vào do bướu giáp thòng, được đặt NKQ, XQ phổi kiểm tra sau đặt</vt:lpstr>
      <vt:lpstr>NKQ được rút lên cao, thở máy áp lực dương, chụp lại XQ phổi kiểm tra sau 6 giờ</vt:lpstr>
      <vt:lpstr>Nữ lớn tuổi, đau ngực trái ba tháng</vt:lpstr>
      <vt:lpstr>Nữ 50 tuổi, tiền căn lao, ho kéo dài trong năm vừa qua</vt:lpstr>
      <vt:lpstr>Nữ 35 tuổi ho khạc đàm kéo dài</vt:lpstr>
      <vt:lpstr>Nam lớn tuổi, nghiện rượu, sau khi uống thật say, bị ngộ độc rượu và ói mửa nhiều</vt:lpstr>
      <vt:lpstr>Nam lớn tuổi hoàn toàn không  triệu chứng</vt:lpstr>
      <vt:lpstr>Nữ lớn tuổi, nuốt khó và sụt cân từ hai tháng nay</vt:lpstr>
      <vt:lpstr>Nữ 70 tuổi, không triệu chứng</vt:lpstr>
      <vt:lpstr>Bệnh nhân không triệu chứng</vt:lpstr>
      <vt:lpstr>Nữ lớn tuổi, hút thuốc lá, sụt cân</vt:lpstr>
      <vt:lpstr>Nam trung niên, sốt nhẹ từ 1 tháng, ho khạc đàm, sụt cân</vt:lpstr>
      <vt:lpstr>Bệnh nhân không triệu chứng</vt:lpstr>
      <vt:lpstr>Bệnh nhân không triệu chứng</vt:lpstr>
      <vt:lpstr>Nam lớn tuổi, ho khạc đàm kéo dài, khó thở gắng sức</vt:lpstr>
      <vt:lpstr>Nam trung niên, viêm xoang mạn, ho khạc đàm kéo dài nhiều năm</vt:lpstr>
      <vt:lpstr>Nam trẻ, leucemia cấp dòng tủy, đã ghép tủy, tái phát, sốt giảm bạch cầu hạt, XQ trước đó bình thường</vt:lpstr>
      <vt:lpstr>Nam trung niên, ho ra máu tái diễn</vt:lpstr>
      <vt:lpstr>Nam 60 tuổi, khó thở khi gắng sức, bụng chướng, chán ăn, sụt cân</vt:lpstr>
      <vt:lpstr>Bệnh nhân viêm tụy cấp nhập viện, sau vài ngày, khó thở phải đặt NKQ</vt:lpstr>
      <vt:lpstr>Nữ 30 tuổi, đau ngực trái đột ngột + khó thở. Sụt cân + ho kéo dài 3 tháng</vt:lpstr>
      <vt:lpstr>Sau đặt ống dẫn lưu màng phổi trái</vt:lpstr>
      <vt:lpstr>Bệnh nhân phẫu thuật cắt phổi do ung thư + xạ trị nối tiếp</vt:lpstr>
      <vt:lpstr>Bệnh nhân không triệu chứng</vt:lpstr>
      <vt:lpstr>Bệnh nhân không triệu chứng</vt:lpstr>
      <vt:lpstr>Sau tai nạn giao thông xe mô tô bị dập thân mình, nhập viện vì đau bụng mơ hồ</vt:lpstr>
      <vt:lpstr>Nữ 70 tuổi, điều trị lao cách 20 năm, khạc đàm vướng máu 3 tháng</vt:lpstr>
      <vt:lpstr>Khách đi đường bị xe tải tông phải, than đau vai trái dữ dội</vt:lpstr>
      <vt:lpstr>Nhập viện sau tai nạn bị máy chiếu overhead rơi vào người</vt:lpstr>
      <vt:lpstr>Nữ lớn tuổi, tiền căn COPD và phẫu thuật phổi trái, ho và sốt 1 tháng</vt:lpstr>
      <vt:lpstr>Ho và sụt cân 3 tháng, công thức máu thấy tăng tế bào ái toan</vt:lpstr>
      <vt:lpstr>Bệnh nhân nam, thợ điện trên tàu thủy nhiều năm, không triệu chứng</vt:lpstr>
      <vt:lpstr>Bệnh nhân không có triệu chứng</vt:lpstr>
      <vt:lpstr>Nữ 21 tuổi, xanh tím</vt:lpstr>
      <vt:lpstr>Bệnh nhân không triệu chứng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WIN7</dc:creator>
  <cp:lastModifiedBy>Mai Van Luc</cp:lastModifiedBy>
  <cp:revision>37</cp:revision>
  <dcterms:created xsi:type="dcterms:W3CDTF">2013-12-10T05:44:54Z</dcterms:created>
  <dcterms:modified xsi:type="dcterms:W3CDTF">2014-12-05T15:24:01Z</dcterms:modified>
</cp:coreProperties>
</file>